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83" r:id="rId3"/>
    <p:sldId id="257" r:id="rId4"/>
    <p:sldId id="258" r:id="rId5"/>
    <p:sldId id="259" r:id="rId6"/>
    <p:sldId id="271" r:id="rId7"/>
    <p:sldId id="260" r:id="rId8"/>
    <p:sldId id="263" r:id="rId9"/>
    <p:sldId id="264" r:id="rId10"/>
    <p:sldId id="265" r:id="rId11"/>
    <p:sldId id="266" r:id="rId12"/>
    <p:sldId id="267" r:id="rId13"/>
    <p:sldId id="268" r:id="rId14"/>
    <p:sldId id="282" r:id="rId15"/>
    <p:sldId id="262" r:id="rId16"/>
    <p:sldId id="281" r:id="rId17"/>
    <p:sldId id="272" r:id="rId18"/>
    <p:sldId id="261" r:id="rId19"/>
    <p:sldId id="273" r:id="rId20"/>
    <p:sldId id="269" r:id="rId21"/>
    <p:sldId id="275" r:id="rId22"/>
    <p:sldId id="280" r:id="rId23"/>
    <p:sldId id="276" r:id="rId24"/>
    <p:sldId id="278" r:id="rId25"/>
    <p:sldId id="279" r:id="rId26"/>
    <p:sldId id="274"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27" autoAdjust="0"/>
  </p:normalViewPr>
  <p:slideViewPr>
    <p:cSldViewPr snapToGrid="0">
      <p:cViewPr varScale="1">
        <p:scale>
          <a:sx n="55" d="100"/>
          <a:sy n="55" d="100"/>
        </p:scale>
        <p:origin x="109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26545-4718-4A72-8229-031652311B5A}" type="datetimeFigureOut">
              <a:rPr lang="en-US" smtClean="0"/>
              <a:t>10/16/2014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84D71-5102-4EDB-A5D6-1FD96ADB2A76}" type="slidenum">
              <a:rPr lang="en-US" smtClean="0"/>
              <a:t>‹#›</a:t>
            </a:fld>
            <a:endParaRPr lang="en-US"/>
          </a:p>
        </p:txBody>
      </p:sp>
    </p:spTree>
    <p:extLst>
      <p:ext uri="{BB962C8B-B14F-4D97-AF65-F5344CB8AC3E}">
        <p14:creationId xmlns:p14="http://schemas.microsoft.com/office/powerpoint/2010/main" val="201519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 about self&gt;</a:t>
            </a:r>
          </a:p>
          <a:p>
            <a:endParaRPr lang="en-US" dirty="0" smtClean="0"/>
          </a:p>
          <a:p>
            <a:r>
              <a:rPr lang="en-US" dirty="0" smtClean="0"/>
              <a:t>Just</a:t>
            </a:r>
            <a:r>
              <a:rPr lang="en-US" baseline="0" dirty="0" smtClean="0"/>
              <a:t> to let you know, there will be a link to the slides at the end of the presentation – the notes contain a lot of links with more information.</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3</a:t>
            </a:fld>
            <a:endParaRPr lang="en-US"/>
          </a:p>
        </p:txBody>
      </p:sp>
    </p:spTree>
    <p:extLst>
      <p:ext uri="{BB962C8B-B14F-4D97-AF65-F5344CB8AC3E}">
        <p14:creationId xmlns:p14="http://schemas.microsoft.com/office/powerpoint/2010/main" val="346733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on WP they get a full screen view with OK/Cancel</a:t>
            </a:r>
            <a:r>
              <a:rPr lang="en-US" baseline="0" dirty="0" smtClean="0"/>
              <a:t> buttons at the bottom of the page.</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12</a:t>
            </a:fld>
            <a:endParaRPr lang="en-US"/>
          </a:p>
        </p:txBody>
      </p:sp>
    </p:spTree>
    <p:extLst>
      <p:ext uri="{BB962C8B-B14F-4D97-AF65-F5344CB8AC3E}">
        <p14:creationId xmlns:p14="http://schemas.microsoft.com/office/powerpoint/2010/main" val="413355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this matter?  Well, the short answer is that this</a:t>
            </a:r>
            <a:r>
              <a:rPr lang="en-US" baseline="0" dirty="0" smtClean="0"/>
              <a:t> makes it possible to reuse XAML between Windows and WP. While there remain some controls that are Windows or WP specific and there are some differences in the properties, etc. available on the platforms, this is theoretically possible.  How practical is it?  More on that later…</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13</a:t>
            </a:fld>
            <a:endParaRPr lang="en-US"/>
          </a:p>
        </p:txBody>
      </p:sp>
    </p:spTree>
    <p:extLst>
      <p:ext uri="{BB962C8B-B14F-4D97-AF65-F5344CB8AC3E}">
        <p14:creationId xmlns:p14="http://schemas.microsoft.com/office/powerpoint/2010/main" val="380251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clear, there are still some example of phone-specific controls.  One big</a:t>
            </a:r>
            <a:r>
              <a:rPr lang="en-US" baseline="0" dirty="0" smtClean="0"/>
              <a:t> example is the Pivot control seen here.  I don’t think this control really makes much sense on Windows since there is so much more width to use, so I would be surprised to see this ever come to Windows.  Some other examples are the </a:t>
            </a:r>
            <a:r>
              <a:rPr lang="en-US" baseline="0" dirty="0" err="1" smtClean="0"/>
              <a:t>AutoSuggestBox</a:t>
            </a:r>
            <a:r>
              <a:rPr lang="en-US" baseline="0" dirty="0" smtClean="0"/>
              <a:t> and </a:t>
            </a:r>
            <a:r>
              <a:rPr lang="en-US" baseline="0" dirty="0" err="1" smtClean="0"/>
              <a:t>ContentDialog</a:t>
            </a:r>
            <a:r>
              <a:rPr lang="en-US" baseline="0" dirty="0" smtClean="0"/>
              <a:t>. (which is used as a simple dialog box)</a:t>
            </a:r>
          </a:p>
          <a:p>
            <a:endParaRPr lang="en-US" baseline="0" dirty="0" smtClean="0"/>
          </a:p>
          <a:p>
            <a:r>
              <a:rPr lang="en-US" baseline="0" dirty="0" smtClean="0"/>
              <a:t>See http://msdn.microsoft.com/en-us/library/windows/apps/xaml/hh465351.aspx for a list of all XAML controls.</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14</a:t>
            </a:fld>
            <a:endParaRPr lang="en-US"/>
          </a:p>
        </p:txBody>
      </p:sp>
    </p:spTree>
    <p:extLst>
      <p:ext uri="{BB962C8B-B14F-4D97-AF65-F5344CB8AC3E}">
        <p14:creationId xmlns:p14="http://schemas.microsoft.com/office/powerpoint/2010/main" val="420851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has been working on platform convergence for a while – even all the way back to WP 7.5</a:t>
            </a:r>
            <a:r>
              <a:rPr lang="en-US" baseline="0" dirty="0" smtClean="0"/>
              <a:t> it used the same IE rendering engine as Windows, and they’ve taken giant steps forward since then. There are even rumors that future phones will drop the Windows Phone name and just call it “Windows”. (i.e. “HTC One (M8) for Windows”)</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15</a:t>
            </a:fld>
            <a:endParaRPr lang="en-US"/>
          </a:p>
        </p:txBody>
      </p:sp>
    </p:spTree>
    <p:extLst>
      <p:ext uri="{BB962C8B-B14F-4D97-AF65-F5344CB8AC3E}">
        <p14:creationId xmlns:p14="http://schemas.microsoft.com/office/powerpoint/2010/main" val="96306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image that Microsoft has used to represent how close the APIs are now.  You can see they’ve made a</a:t>
            </a:r>
            <a:r>
              <a:rPr lang="en-US" baseline="0" dirty="0" smtClean="0"/>
              <a:t> ton of progress between WP 8.0 and 8.1.</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16</a:t>
            </a:fld>
            <a:endParaRPr lang="en-US"/>
          </a:p>
        </p:txBody>
      </p:sp>
    </p:spTree>
    <p:extLst>
      <p:ext uri="{BB962C8B-B14F-4D97-AF65-F5344CB8AC3E}">
        <p14:creationId xmlns:p14="http://schemas.microsoft.com/office/powerpoint/2010/main" val="175143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Visual Studio 2013 Update 2 has some nice features for working with universal apps.  One is the context switcher, seen on the left here.  This is a dropdown that lets you select an “active” target in your app, and makes </a:t>
            </a:r>
            <a:r>
              <a:rPr lang="en-US" baseline="0" dirty="0" err="1" smtClean="0"/>
              <a:t>Intellisense</a:t>
            </a:r>
            <a:r>
              <a:rPr lang="en-US" baseline="0" dirty="0" smtClean="0"/>
              <a:t> and syntax highlighting work for that target.  </a:t>
            </a:r>
            <a:r>
              <a:rPr lang="en-US" baseline="0" dirty="0" err="1" smtClean="0"/>
              <a:t>Intellisense</a:t>
            </a:r>
            <a:r>
              <a:rPr lang="en-US" baseline="0" dirty="0" smtClean="0"/>
              <a:t> will also flag APIs that aren’t available on other platforms.</a:t>
            </a:r>
          </a:p>
          <a:p>
            <a:endParaRPr lang="en-US" baseline="0" dirty="0" smtClean="0"/>
          </a:p>
          <a:p>
            <a:r>
              <a:rPr lang="en-US" baseline="0" dirty="0" smtClean="0"/>
              <a:t>The Device tab now supports Windows Phone as well as Windows, where you can set the screen resolution, orientation, accent color, etc. which are used in the XAML design window.</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17</a:t>
            </a:fld>
            <a:endParaRPr lang="en-US"/>
          </a:p>
        </p:txBody>
      </p:sp>
    </p:spTree>
    <p:extLst>
      <p:ext uri="{BB962C8B-B14F-4D97-AF65-F5344CB8AC3E}">
        <p14:creationId xmlns:p14="http://schemas.microsoft.com/office/powerpoint/2010/main" val="3299374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build your</a:t>
            </a:r>
            <a:r>
              <a:rPr lang="en-US" baseline="0" dirty="0" smtClean="0"/>
              <a:t> Universal App the separate platforms are built into .</a:t>
            </a:r>
            <a:r>
              <a:rPr lang="en-US" baseline="0" dirty="0" err="1" smtClean="0"/>
              <a:t>appx</a:t>
            </a:r>
            <a:r>
              <a:rPr lang="en-US" baseline="0" dirty="0" smtClean="0"/>
              <a:t> or .</a:t>
            </a:r>
            <a:r>
              <a:rPr lang="en-US" baseline="0" dirty="0" err="1" smtClean="0"/>
              <a:t>appxupload</a:t>
            </a:r>
            <a:r>
              <a:rPr lang="en-US" baseline="0" dirty="0" smtClean="0"/>
              <a:t> files separately.  The way the apps become linked is that you have to reserve the same app name for them in the Windows Store and Windows Phone Store.  Once you’ve done that, the “universal” icon (shown in the red box) shows up in both stores, and users will only have to buy the app once.  In addition, if you use durable in-app purchases with the same name, buying one on either platform will make them show up on both platforms.  The apps will share data roaming and backup APIs, and they will get a single push notification channel.</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18</a:t>
            </a:fld>
            <a:endParaRPr lang="en-US"/>
          </a:p>
        </p:txBody>
      </p:sp>
    </p:spTree>
    <p:extLst>
      <p:ext uri="{BB962C8B-B14F-4D97-AF65-F5344CB8AC3E}">
        <p14:creationId xmlns:p14="http://schemas.microsoft.com/office/powerpoint/2010/main" val="2579955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&lt;switch</a:t>
            </a:r>
            <a:r>
              <a:rPr lang="en-US" baseline="0" dirty="0" smtClean="0"/>
              <a:t> to VS 2013&gt;</a:t>
            </a:r>
          </a:p>
          <a:p>
            <a:r>
              <a:rPr lang="en-US" baseline="0" dirty="0" smtClean="0"/>
              <a:t>Let’s create a new Universal app.  &lt;new project, go to Visual C#&gt;  Visual Studio ships with a Blank App template, which is very bare-bones.  The Hub App is a good template to start with, so let’s see what that looks like. &lt;choose Hub app&gt;</a:t>
            </a:r>
          </a:p>
          <a:p>
            <a:endParaRPr lang="en-US" baseline="0" dirty="0" smtClean="0"/>
          </a:p>
          <a:p>
            <a:r>
              <a:rPr lang="en-US" baseline="0" dirty="0" smtClean="0"/>
              <a:t>&lt;switch to XAML for Win and WP&gt; Here you can see the Hub control featuring in both the Win and WP apps.  Note that while they both use the Hub control, in this template they don’t actually share any XAML.  The template does give you a loosely-typed </a:t>
            </a:r>
            <a:r>
              <a:rPr lang="en-US" baseline="0" dirty="0" err="1" smtClean="0"/>
              <a:t>ViewModel</a:t>
            </a:r>
            <a:r>
              <a:rPr lang="en-US" baseline="0" dirty="0" smtClean="0"/>
              <a:t> in both apps and some simple code to handle the back button in Windows Phone (and an on-screen back button in Windows).</a:t>
            </a:r>
          </a:p>
          <a:p>
            <a:endParaRPr lang="en-US" baseline="0" dirty="0" smtClean="0"/>
          </a:p>
          <a:p>
            <a:r>
              <a:rPr lang="en-US" baseline="0" dirty="0" smtClean="0"/>
              <a:t>So what do the templates share?  &lt;scroll down to Shared project&gt;  Well, they share the model, some helper classes for handling app suspension and resume, some asset images, a few strings, and the main </a:t>
            </a:r>
            <a:r>
              <a:rPr lang="en-US" baseline="0" dirty="0" err="1" smtClean="0"/>
              <a:t>App.xaml</a:t>
            </a:r>
            <a:r>
              <a:rPr lang="en-US" baseline="0" dirty="0" smtClean="0"/>
              <a:t> where you define your resources that are shared across the </a:t>
            </a:r>
            <a:r>
              <a:rPr lang="en-US" baseline="0" dirty="0" smtClean="0"/>
              <a:t>app – this is a great place to put </a:t>
            </a:r>
            <a:r>
              <a:rPr lang="en-US" baseline="0" dirty="0" err="1" smtClean="0"/>
              <a:t>ValueConverters</a:t>
            </a:r>
            <a:r>
              <a:rPr lang="en-US" baseline="0" dirty="0" smtClean="0"/>
              <a:t>, for example.</a:t>
            </a:r>
            <a:endParaRPr lang="en-US" baseline="0" dirty="0" smtClean="0"/>
          </a:p>
          <a:p>
            <a:endParaRPr lang="en-US" baseline="0" dirty="0" smtClean="0"/>
          </a:p>
          <a:p>
            <a:r>
              <a:rPr lang="en-US" baseline="0" dirty="0" smtClean="0"/>
              <a:t>&lt;go to Shared project, open Common\</a:t>
            </a:r>
            <a:r>
              <a:rPr lang="en-US" baseline="0" dirty="0" err="1" smtClean="0"/>
              <a:t>NavigationHelper.cs</a:t>
            </a:r>
            <a:r>
              <a:rPr lang="en-US" baseline="0" dirty="0" smtClean="0"/>
              <a:t>, scroll down to constructor&gt;  Here’s a file in the Shared project, you can see it uses the “#if WINDOWS_PHONE_APP” to separate out phone-specific code.  In this case, it’s handling the hardware back button pressed event, which doesn’t exist on Windows.</a:t>
            </a:r>
          </a:p>
          <a:p>
            <a:endParaRPr lang="en-US" baseline="0" dirty="0" smtClean="0"/>
          </a:p>
          <a:p>
            <a:r>
              <a:rPr lang="en-US" baseline="0" dirty="0" smtClean="0"/>
              <a:t>Another thing they don’t share is their app manifest.  &lt;show Windows version&gt; This is where you define things like the app’s name, tile images, capabilities, etc. This means that when you update the version, etc. you have to be sure to update both manifests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32884D71-5102-4EDB-A5D6-1FD96ADB2A76}" type="slidenum">
              <a:rPr lang="en-US" smtClean="0"/>
              <a:t>19</a:t>
            </a:fld>
            <a:endParaRPr lang="en-US"/>
          </a:p>
        </p:txBody>
      </p:sp>
    </p:spTree>
    <p:extLst>
      <p:ext uri="{BB962C8B-B14F-4D97-AF65-F5344CB8AC3E}">
        <p14:creationId xmlns:p14="http://schemas.microsoft.com/office/powerpoint/2010/main" val="232700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recently announced Windows 10 and specifically called out universal apps as something</a:t>
            </a:r>
            <a:r>
              <a:rPr lang="en-US" baseline="0" dirty="0" smtClean="0"/>
              <a:t> that they will continue to improve and support.  A few of the things they mentioned are having one unified store across all devices and running Windows Store apps on the desktop.</a:t>
            </a:r>
            <a:endParaRPr lang="en-US" dirty="0" smtClean="0"/>
          </a:p>
          <a:p>
            <a:endParaRPr lang="en-US" dirty="0" smtClean="0"/>
          </a:p>
          <a:p>
            <a:r>
              <a:rPr lang="en-US" dirty="0" smtClean="0"/>
              <a:t>(link: http://blogs.windows.com/buildingapps/2014/09/30/universal-windows-apps-get-better-with-windows-10/ )</a:t>
            </a:r>
          </a:p>
          <a:p>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20</a:t>
            </a:fld>
            <a:endParaRPr lang="en-US"/>
          </a:p>
        </p:txBody>
      </p:sp>
    </p:spTree>
    <p:extLst>
      <p:ext uri="{BB962C8B-B14F-4D97-AF65-F5344CB8AC3E}">
        <p14:creationId xmlns:p14="http://schemas.microsoft.com/office/powerpoint/2010/main" val="4194059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let’s talk about some of the caveats to using Universal Apps.  I should say that I like writing universal apps and plan on doing exclusively so in the future, so treat these as some tough love.</a:t>
            </a:r>
          </a:p>
          <a:p>
            <a:endParaRPr lang="en-US" dirty="0" smtClean="0"/>
          </a:p>
          <a:p>
            <a:r>
              <a:rPr lang="en-US" dirty="0" smtClean="0"/>
              <a:t>One small caveat it that Shared projects don’t have references – only the Win and WP projects do.  This means if you want to use an external </a:t>
            </a:r>
            <a:r>
              <a:rPr lang="en-US" dirty="0" err="1" smtClean="0"/>
              <a:t>NuGet</a:t>
            </a:r>
            <a:r>
              <a:rPr lang="en-US" dirty="0" smtClean="0"/>
              <a:t> package</a:t>
            </a:r>
            <a:r>
              <a:rPr lang="en-US" baseline="0" dirty="0" smtClean="0"/>
              <a:t> in a Shared project, you have to install both the Windows and WP versions under their respective projects.  This isn’t a huge deal, just something to be aware of when you’re working on a universal app.</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21</a:t>
            </a:fld>
            <a:endParaRPr lang="en-US"/>
          </a:p>
        </p:txBody>
      </p:sp>
    </p:spTree>
    <p:extLst>
      <p:ext uri="{BB962C8B-B14F-4D97-AF65-F5344CB8AC3E}">
        <p14:creationId xmlns:p14="http://schemas.microsoft.com/office/powerpoint/2010/main" val="425276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.NET Framework was</a:t>
            </a:r>
            <a:r>
              <a:rPr lang="en-US" baseline="0" dirty="0" smtClean="0"/>
              <a:t> released in 2002, various parts of it have been ported to a bunch of different </a:t>
            </a:r>
            <a:r>
              <a:rPr lang="en-US" baseline="0" dirty="0" smtClean="0"/>
              <a:t>platforms – for example Windows Desktop, Windows on ARM, Windows Phone, Silverlight, and Xbox. </a:t>
            </a:r>
            <a:r>
              <a:rPr lang="en-US" dirty="0" smtClean="0"/>
              <a:t>Before universal</a:t>
            </a:r>
            <a:r>
              <a:rPr lang="en-US" baseline="0" dirty="0" smtClean="0"/>
              <a:t> apps</a:t>
            </a:r>
            <a:r>
              <a:rPr lang="en-US" dirty="0" smtClean="0"/>
              <a:t>, Microsoft’s solution for writing portable .NET code was Portable Class Libraries, which became</a:t>
            </a:r>
            <a:r>
              <a:rPr lang="en-US" baseline="0" dirty="0" smtClean="0"/>
              <a:t> available in .NET 4.0.  It lets you target specific OS/.NET Framework versions.  This can be a very useful place to put your models, etc., but you’re limited to the APIs that all of your selected targets have _in common_, which can be fairly limiting.  You get to build one target binary which works on multiple platforms (through some .NET magic), but if you need to do anything differently on a particular platform you have to use something like dependency injection.</a:t>
            </a:r>
          </a:p>
          <a:p>
            <a:endParaRPr lang="en-US" baseline="0" dirty="0" smtClean="0"/>
          </a:p>
          <a:p>
            <a:r>
              <a:rPr lang="en-US" baseline="0" dirty="0" smtClean="0"/>
              <a:t>See http://msdn.microsoft.com/en-us/library/gg597391%28v=vs.110%29.aspx for more info.</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4</a:t>
            </a:fld>
            <a:endParaRPr lang="en-US"/>
          </a:p>
        </p:txBody>
      </p:sp>
    </p:spTree>
    <p:extLst>
      <p:ext uri="{BB962C8B-B14F-4D97-AF65-F5344CB8AC3E}">
        <p14:creationId xmlns:p14="http://schemas.microsoft.com/office/powerpoint/2010/main" val="3787179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annoyance is the crazy number of icons you have to make.  For the Float to Hex Windows and Windows Phone apps, I had to make </a:t>
            </a:r>
            <a:r>
              <a:rPr lang="en-US" dirty="0" smtClean="0"/>
              <a:t>19 icons of various</a:t>
            </a:r>
            <a:r>
              <a:rPr lang="en-US" baseline="0" dirty="0" smtClean="0"/>
              <a:t> sizes as well as 3 splash screens.  (it’s possible I made a few extra, but it’s something like that)</a:t>
            </a:r>
          </a:p>
          <a:p>
            <a:endParaRPr lang="en-US" baseline="0" dirty="0" smtClean="0"/>
          </a:p>
          <a:p>
            <a:r>
              <a:rPr lang="en-US" baseline="0" dirty="0" smtClean="0"/>
              <a:t>The splash screen is sort of an odd situation – in WP 7.1 apps launched fairly slowly, so you had to have a splash screen. In WP 8.0 apps started launching a lot faster (because of pre-</a:t>
            </a:r>
            <a:r>
              <a:rPr lang="en-US" baseline="0" dirty="0" err="1" smtClean="0"/>
              <a:t>JITting</a:t>
            </a:r>
            <a:r>
              <a:rPr lang="en-US" baseline="0" dirty="0" smtClean="0"/>
              <a:t> or something?), so the recommendation was not to include a splash screen.  In WP 8.1, apps still launch fast, but now a splash screen is required again!  The stated reason is to be similar to Windows apps, which are required to have a splash screen.</a:t>
            </a:r>
          </a:p>
        </p:txBody>
      </p:sp>
      <p:sp>
        <p:nvSpPr>
          <p:cNvPr id="4" name="Slide Number Placeholder 3"/>
          <p:cNvSpPr>
            <a:spLocks noGrp="1"/>
          </p:cNvSpPr>
          <p:nvPr>
            <p:ph type="sldNum" sz="quarter" idx="10"/>
          </p:nvPr>
        </p:nvSpPr>
        <p:spPr/>
        <p:txBody>
          <a:bodyPr/>
          <a:lstStyle/>
          <a:p>
            <a:fld id="{32884D71-5102-4EDB-A5D6-1FD96ADB2A76}" type="slidenum">
              <a:rPr lang="en-US" smtClean="0"/>
              <a:t>22</a:t>
            </a:fld>
            <a:endParaRPr lang="en-US"/>
          </a:p>
        </p:txBody>
      </p:sp>
    </p:spTree>
    <p:extLst>
      <p:ext uri="{BB962C8B-B14F-4D97-AF65-F5344CB8AC3E}">
        <p14:creationId xmlns:p14="http://schemas.microsoft.com/office/powerpoint/2010/main" val="240225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caveat is that Universal Apps are only available on WP 8.1 and Windows 8.1.  The good</a:t>
            </a:r>
            <a:r>
              <a:rPr lang="en-US" baseline="0" dirty="0" smtClean="0"/>
              <a:t> news is that both of these OS’s are free upgrades from the previous version, which always helps adoption! You can see </a:t>
            </a:r>
            <a:r>
              <a:rPr lang="en-US" dirty="0" smtClean="0"/>
              <a:t>WP 8.1 is nearing</a:t>
            </a:r>
            <a:r>
              <a:rPr lang="en-US" baseline="0" dirty="0" smtClean="0"/>
              <a:t> 50% </a:t>
            </a:r>
            <a:r>
              <a:rPr lang="en-US" baseline="0" dirty="0" err="1" smtClean="0"/>
              <a:t>marketshare</a:t>
            </a:r>
            <a:r>
              <a:rPr lang="en-US" baseline="0" dirty="0" smtClean="0"/>
              <a:t> among all Windows Phones, and Windows 8.1 is already ahead of Windows 8. (although still a good deal behind Windows 7 and XP)</a:t>
            </a:r>
            <a:endParaRPr lang="en-US" dirty="0" smtClean="0"/>
          </a:p>
          <a:p>
            <a:endParaRPr lang="en-US" dirty="0" smtClean="0"/>
          </a:p>
          <a:p>
            <a:r>
              <a:rPr lang="en-US" dirty="0" smtClean="0"/>
              <a:t>WP</a:t>
            </a:r>
            <a:r>
              <a:rPr lang="en-US" baseline="0" dirty="0" smtClean="0"/>
              <a:t> 8.1 – 39.1% of all WP</a:t>
            </a:r>
          </a:p>
          <a:p>
            <a:r>
              <a:rPr lang="en-US" baseline="0" dirty="0" smtClean="0"/>
              <a:t>Win 8.1 – 56.4% of Win 8.x</a:t>
            </a:r>
            <a:endParaRPr lang="en-US" dirty="0" smtClean="0"/>
          </a:p>
          <a:p>
            <a:endParaRPr lang="en-US" dirty="0" smtClean="0"/>
          </a:p>
          <a:p>
            <a:r>
              <a:rPr lang="en-US" dirty="0" smtClean="0"/>
              <a:t>WP stats from </a:t>
            </a:r>
            <a:r>
              <a:rPr lang="en-US" dirty="0" err="1" smtClean="0"/>
              <a:t>AdDuplex</a:t>
            </a:r>
            <a:r>
              <a:rPr lang="en-US" dirty="0" smtClean="0"/>
              <a:t>: http://blog.adduplex.com/2014/09/adduplex-windows-phone-statistics.html</a:t>
            </a:r>
          </a:p>
          <a:p>
            <a:r>
              <a:rPr lang="en-US" dirty="0" smtClean="0"/>
              <a:t>Windows stats from </a:t>
            </a:r>
            <a:r>
              <a:rPr lang="en-US" dirty="0" err="1" smtClean="0"/>
              <a:t>NetMarketShare</a:t>
            </a:r>
            <a:r>
              <a:rPr lang="en-US" dirty="0" smtClean="0"/>
              <a:t>: http://www.netmarketshare.com/</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23</a:t>
            </a:fld>
            <a:endParaRPr lang="en-US"/>
          </a:p>
        </p:txBody>
      </p:sp>
    </p:spTree>
    <p:extLst>
      <p:ext uri="{BB962C8B-B14F-4D97-AF65-F5344CB8AC3E}">
        <p14:creationId xmlns:p14="http://schemas.microsoft.com/office/powerpoint/2010/main" val="409334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background:</a:t>
            </a:r>
          </a:p>
          <a:p>
            <a:endParaRPr lang="en-US" dirty="0" smtClean="0"/>
          </a:p>
          <a:p>
            <a:r>
              <a:rPr lang="en-US" dirty="0" smtClean="0"/>
              <a:t>To</a:t>
            </a:r>
            <a:r>
              <a:rPr lang="en-US" baseline="0" dirty="0" smtClean="0"/>
              <a:t> write WP apps for WP 8.0 (or 7.1 for that matter), you used the Silverlight framework.  In WP 8.1, Microsoft includes that framework (and even added some new APIs!), but using the </a:t>
            </a:r>
            <a:r>
              <a:rPr lang="en-US" baseline="0" dirty="0" err="1" smtClean="0"/>
              <a:t>WinRT</a:t>
            </a:r>
            <a:r>
              <a:rPr lang="en-US" baseline="0" dirty="0" smtClean="0"/>
              <a:t> framework (like used in Windows Modern apps) is required for Universal apps. Unfortunately, there are quite a few differences between the APIs.  I was in the middle of writing a WP 8.0 app when Universal apps were announced, and so I decided to port it to use </a:t>
            </a:r>
            <a:r>
              <a:rPr lang="en-US" baseline="0" dirty="0" err="1" smtClean="0"/>
              <a:t>WinRT</a:t>
            </a:r>
            <a:r>
              <a:rPr lang="en-US" baseline="0" dirty="0" smtClean="0"/>
              <a:t> before adding any more features.  It took a lot more work than I expected – while a lot of the changes were fairly mechanical (changes of namespaces, etc.), a good chunk were not and it took some trial and error to figure out what the right </a:t>
            </a:r>
            <a:r>
              <a:rPr lang="en-US" baseline="0" dirty="0" err="1" smtClean="0"/>
              <a:t>WinRT</a:t>
            </a:r>
            <a:r>
              <a:rPr lang="en-US" baseline="0" dirty="0" smtClean="0"/>
              <a:t> equivalent was.</a:t>
            </a:r>
          </a:p>
          <a:p>
            <a:endParaRPr lang="en-US" baseline="0" dirty="0" smtClean="0"/>
          </a:p>
          <a:p>
            <a:r>
              <a:rPr lang="en-US" baseline="0" dirty="0" smtClean="0"/>
              <a:t>See http://msdn.microsoft.com/en-us/library/windows/apps/hh465136.aspx for a good guide to porting from Silverlight to </a:t>
            </a:r>
            <a:r>
              <a:rPr lang="en-US" baseline="0" dirty="0" err="1" smtClean="0"/>
              <a:t>WinRT</a:t>
            </a:r>
            <a:r>
              <a:rPr lang="en-US" baseline="0" dirty="0" smtClean="0"/>
              <a:t>.</a:t>
            </a:r>
          </a:p>
        </p:txBody>
      </p:sp>
      <p:sp>
        <p:nvSpPr>
          <p:cNvPr id="4" name="Slide Number Placeholder 3"/>
          <p:cNvSpPr>
            <a:spLocks noGrp="1"/>
          </p:cNvSpPr>
          <p:nvPr>
            <p:ph type="sldNum" sz="quarter" idx="10"/>
          </p:nvPr>
        </p:nvSpPr>
        <p:spPr/>
        <p:txBody>
          <a:bodyPr/>
          <a:lstStyle/>
          <a:p>
            <a:fld id="{32884D71-5102-4EDB-A5D6-1FD96ADB2A76}" type="slidenum">
              <a:rPr lang="en-US" smtClean="0"/>
              <a:t>24</a:t>
            </a:fld>
            <a:endParaRPr lang="en-US"/>
          </a:p>
        </p:txBody>
      </p:sp>
    </p:spTree>
    <p:extLst>
      <p:ext uri="{BB962C8B-B14F-4D97-AF65-F5344CB8AC3E}">
        <p14:creationId xmlns:p14="http://schemas.microsoft.com/office/powerpoint/2010/main" val="265901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there are some APIs that just aren’t available in </a:t>
            </a:r>
            <a:r>
              <a:rPr lang="en-US" dirty="0" err="1" smtClean="0"/>
              <a:t>WinRT</a:t>
            </a:r>
            <a:r>
              <a:rPr lang="en-US" dirty="0" smtClean="0"/>
              <a:t> for Windows Phone.  The big ones are alarms and reminders, clipboard APIs,</a:t>
            </a:r>
            <a:r>
              <a:rPr lang="en-US" baseline="0" dirty="0" smtClean="0"/>
              <a:t> and generating bitmaps for live tiles using managed code. (although you can do this in native code)</a:t>
            </a:r>
          </a:p>
          <a:p>
            <a:endParaRPr lang="en-US" baseline="0" dirty="0" smtClean="0"/>
          </a:p>
          <a:p>
            <a:r>
              <a:rPr lang="en-US" baseline="0" dirty="0" smtClean="0"/>
              <a:t>Obviously, this is a showstopper if you’re planning on writing an app that uses any of these features. My personal theory is that Microsoft just ran out of time in creating the </a:t>
            </a:r>
            <a:r>
              <a:rPr lang="en-US" baseline="0" dirty="0" err="1" smtClean="0"/>
              <a:t>WinRT</a:t>
            </a:r>
            <a:r>
              <a:rPr lang="en-US" baseline="0" dirty="0" smtClean="0"/>
              <a:t> APIs for Windows Phone, and that most of these will be coming to the platform in the near future…I’ve heard some rumors about clipboard APIs, at least…</a:t>
            </a:r>
          </a:p>
          <a:p>
            <a:endParaRPr lang="en-US" baseline="0" dirty="0" smtClean="0"/>
          </a:p>
          <a:p>
            <a:r>
              <a:rPr lang="en-US" baseline="0" dirty="0" smtClean="0"/>
              <a:t>See http://msdn.microsoft.com/en-us/library/windows/apps/hh452743.aspx for a complete list of what’s missing in the </a:t>
            </a:r>
            <a:r>
              <a:rPr lang="en-US" baseline="0" dirty="0" err="1" smtClean="0"/>
              <a:t>WinRT</a:t>
            </a:r>
            <a:r>
              <a:rPr lang="en-US" baseline="0" dirty="0" smtClean="0"/>
              <a:t> </a:t>
            </a:r>
            <a:r>
              <a:rPr lang="en-US" baseline="0" dirty="0" smtClean="0"/>
              <a:t>APIs for Windows Phone.</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25</a:t>
            </a:fld>
            <a:endParaRPr lang="en-US"/>
          </a:p>
        </p:txBody>
      </p:sp>
    </p:spTree>
    <p:extLst>
      <p:ext uri="{BB962C8B-B14F-4D97-AF65-F5344CB8AC3E}">
        <p14:creationId xmlns:p14="http://schemas.microsoft.com/office/powerpoint/2010/main" val="246287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did a lot of work in</a:t>
            </a:r>
            <a:r>
              <a:rPr lang="en-US" baseline="0" dirty="0" smtClean="0"/>
              <a:t> converging the Windows and WP XAML controls.  Unfortunately, there are still enough differences that sharing XAML between Windows and Windows Phone is somewhat painful.  When I created my Universal App template (link at the end!), I wanted to create About pages that were shared between Win and WP.  I did accomplish this but it took a few creative workarounds since the platforms don’t share defined text sizes, etc.  It’s also tricky because unless your app exactly fits one of the converged controls (like the Hub), you’ll want some differences in layout between Win and WP since the screen sizes are so different.</a:t>
            </a:r>
          </a:p>
          <a:p>
            <a:endParaRPr lang="en-US" baseline="0" dirty="0" smtClean="0"/>
          </a:p>
          <a:p>
            <a:r>
              <a:rPr lang="en-US" baseline="0" dirty="0" smtClean="0"/>
              <a:t>Microsoft recommends creating controls in the Shared project, and then using these in the Win and WP projects separately.  If you’re going to do this, I highly recommend looking at the //build 2014 session “What about XAML UI and Controls?” ( http://channel9.msdn.com/Events/Build/2014/2-516 )  In any case, this requires a bit more planning before just diving in and implementing the WP XAML followed by the Win XAML.</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26</a:t>
            </a:fld>
            <a:endParaRPr lang="en-US"/>
          </a:p>
        </p:txBody>
      </p:sp>
    </p:spTree>
    <p:extLst>
      <p:ext uri="{BB962C8B-B14F-4D97-AF65-F5344CB8AC3E}">
        <p14:creationId xmlns:p14="http://schemas.microsoft.com/office/powerpoint/2010/main" val="273167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 apps let you target Windows </a:t>
            </a:r>
            <a:r>
              <a:rPr lang="en-US" b="1" dirty="0" smtClean="0"/>
              <a:t>8.1</a:t>
            </a:r>
            <a:r>
              <a:rPr lang="en-US" dirty="0" smtClean="0"/>
              <a:t> and Windows Phone</a:t>
            </a:r>
            <a:r>
              <a:rPr lang="en-US" baseline="0" dirty="0" smtClean="0"/>
              <a:t> </a:t>
            </a:r>
            <a:r>
              <a:rPr lang="en-US" b="1" baseline="0" dirty="0" smtClean="0"/>
              <a:t>8.1</a:t>
            </a:r>
            <a:r>
              <a:rPr lang="en-US" baseline="0" dirty="0" smtClean="0"/>
              <a:t> at the same time.  This is done with a Shared project (seen at the bottom in the project list). The downside is that you can only target Windows/Windows Phone 8.1, but the upside is you can use #if’s to include Windows or WP-specific code in the Shared </a:t>
            </a:r>
            <a:r>
              <a:rPr lang="en-US" baseline="0" dirty="0" smtClean="0"/>
              <a:t>project.  </a:t>
            </a:r>
            <a:r>
              <a:rPr lang="en-US" baseline="0" dirty="0" smtClean="0"/>
              <a:t>This opens the door to moving a lot </a:t>
            </a:r>
            <a:r>
              <a:rPr lang="en-US" baseline="0" dirty="0" smtClean="0"/>
              <a:t>more </a:t>
            </a:r>
            <a:r>
              <a:rPr lang="en-US" baseline="0" dirty="0" smtClean="0"/>
              <a:t>of your app’s logic into the shared project.</a:t>
            </a:r>
          </a:p>
          <a:p>
            <a:endParaRPr lang="en-US" baseline="0" dirty="0" smtClean="0"/>
          </a:p>
          <a:p>
            <a:r>
              <a:rPr lang="en-US" baseline="0" dirty="0" smtClean="0"/>
              <a:t>(and someday target Xbox too!)</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5</a:t>
            </a:fld>
            <a:endParaRPr lang="en-US"/>
          </a:p>
        </p:txBody>
      </p:sp>
    </p:spTree>
    <p:extLst>
      <p:ext uri="{BB962C8B-B14F-4D97-AF65-F5344CB8AC3E}">
        <p14:creationId xmlns:p14="http://schemas.microsoft.com/office/powerpoint/2010/main" val="294417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what this</a:t>
            </a:r>
            <a:r>
              <a:rPr lang="en-US" baseline="0" dirty="0" smtClean="0"/>
              <a:t> looks like.  This is a method in a shared project that sends some email.  Unfortunately the APIs for these aren’t the same in Windows and Windows Phone, so I had to write separate code for the two platforms.</a:t>
            </a:r>
          </a:p>
          <a:p>
            <a:endParaRPr lang="en-US" baseline="0" dirty="0" smtClean="0"/>
          </a:p>
          <a:p>
            <a:r>
              <a:rPr lang="en-US" baseline="0" dirty="0" smtClean="0"/>
              <a:t>This is based off of linked files in Visual Studio – essentially all of the files in a Shared project are included in the Win and WP build.  Right now Shared projects are only available in universal apps, but Microsoft has hinted that they might be coming to more types of Visual Studio apps.</a:t>
            </a:r>
          </a:p>
          <a:p>
            <a:endParaRPr lang="en-US" baseline="0" dirty="0" smtClean="0"/>
          </a:p>
          <a:p>
            <a:r>
              <a:rPr lang="en-US" baseline="0" dirty="0" smtClean="0"/>
              <a:t>To be clear, the Shared project doesn’t produce a binary by itself (unlike PCLs), the source files just get sucked in to all of the projects that it’s shared with.  This makes Shared projects unsuitable if you need to share code outside of the solution it’s contained in.</a:t>
            </a:r>
          </a:p>
          <a:p>
            <a:endParaRPr lang="en-US" baseline="0" dirty="0" smtClean="0"/>
          </a:p>
          <a:p>
            <a:r>
              <a:rPr lang="en-US" baseline="0" dirty="0" smtClean="0"/>
              <a:t>One nifty technique you can use is define a partial class in the Shared project and then define platform-specific implementations, etc. in the Win and WP projects.</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6</a:t>
            </a:fld>
            <a:endParaRPr lang="en-US"/>
          </a:p>
        </p:txBody>
      </p:sp>
    </p:spTree>
    <p:extLst>
      <p:ext uri="{BB962C8B-B14F-4D97-AF65-F5344CB8AC3E}">
        <p14:creationId xmlns:p14="http://schemas.microsoft.com/office/powerpoint/2010/main" val="189122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Windows 8, you can write apps using</a:t>
            </a:r>
            <a:r>
              <a:rPr lang="en-US" baseline="0" dirty="0" smtClean="0"/>
              <a:t> XAML for the UI and C#/VB/managed C++ for the code, or HTML for the UI and </a:t>
            </a:r>
            <a:r>
              <a:rPr lang="en-US" baseline="0" dirty="0" err="1" smtClean="0"/>
              <a:t>Javascript</a:t>
            </a:r>
            <a:r>
              <a:rPr lang="en-US" baseline="0" dirty="0" smtClean="0"/>
              <a:t> for the code.  With Universal Apps you can do this as well for Win 8.1/WP 8.1 (or just WP 8.1, if you like!)</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7</a:t>
            </a:fld>
            <a:endParaRPr lang="en-US"/>
          </a:p>
        </p:txBody>
      </p:sp>
    </p:spTree>
    <p:extLst>
      <p:ext uri="{BB962C8B-B14F-4D97-AF65-F5344CB8AC3E}">
        <p14:creationId xmlns:p14="http://schemas.microsoft.com/office/powerpoint/2010/main" val="86051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new feature of Universal</a:t>
            </a:r>
            <a:r>
              <a:rPr lang="en-US" baseline="0" dirty="0" smtClean="0"/>
              <a:t> Apps is controls that work on Windows and Windows Phone, but adapt differently to be more appropriate.  The Hub control is a good example – here you can see screenshots of what it looks like on Win and WP.  Notice that the Windows version takes advantage of more horizontal space to make the header “application name” more prominent, while it remains at the top in the WP version. The Windows version also allows multiple hub sections to show at once (since it has to be more adaptable to different resolutions), while the WP version prefers showing one hub section per screen.  The purpose of both controls is the same, though, and you could use very similar markup and get platform-appropriate results.  (this was formerly known as a “Panorama” control on WP Silverlight)</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8</a:t>
            </a:fld>
            <a:endParaRPr lang="en-US"/>
          </a:p>
        </p:txBody>
      </p:sp>
    </p:spTree>
    <p:extLst>
      <p:ext uri="{BB962C8B-B14F-4D97-AF65-F5344CB8AC3E}">
        <p14:creationId xmlns:p14="http://schemas.microsoft.com/office/powerpoint/2010/main" val="116584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is the Semantic Zoom control.  This lets you navigate a long</a:t>
            </a:r>
            <a:r>
              <a:rPr lang="en-US" baseline="0" dirty="0" smtClean="0"/>
              <a:t> list (see the list of golfers on the left), and when you “zoom out” by pinching you see the whole list of starting </a:t>
            </a:r>
            <a:r>
              <a:rPr lang="en-US" baseline="0" dirty="0" smtClean="0"/>
              <a:t>letters.  When you click or tap on one of the letters, it jumps you to that letter in the list, kind of like an address book.</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9</a:t>
            </a:fld>
            <a:endParaRPr lang="en-US"/>
          </a:p>
        </p:txBody>
      </p:sp>
    </p:spTree>
    <p:extLst>
      <p:ext uri="{BB962C8B-B14F-4D97-AF65-F5344CB8AC3E}">
        <p14:creationId xmlns:p14="http://schemas.microsoft.com/office/powerpoint/2010/main" val="31332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Semantic</a:t>
            </a:r>
            <a:r>
              <a:rPr lang="en-US" baseline="0" dirty="0" smtClean="0"/>
              <a:t> Zoom on Windows Phone looks </a:t>
            </a:r>
            <a:r>
              <a:rPr lang="en-US" baseline="0" dirty="0" smtClean="0"/>
              <a:t>similar.  In this case, you tap the outlined letter (like the “a” on the left), and this brings up the list </a:t>
            </a:r>
            <a:r>
              <a:rPr lang="en-US" baseline="0" dirty="0" smtClean="0"/>
              <a:t>of starting </a:t>
            </a:r>
            <a:r>
              <a:rPr lang="en-US" baseline="0" dirty="0" smtClean="0"/>
              <a:t>letters, which </a:t>
            </a:r>
            <a:r>
              <a:rPr lang="en-US" baseline="0" dirty="0" smtClean="0"/>
              <a:t>takes up the whole screen since there’s less screen space to </a:t>
            </a:r>
            <a:r>
              <a:rPr lang="en-US" baseline="0" dirty="0" smtClean="0"/>
              <a:t>use and they still need to be easily </a:t>
            </a:r>
            <a:r>
              <a:rPr lang="en-US" baseline="0" dirty="0" err="1" smtClean="0"/>
              <a:t>tappable</a:t>
            </a:r>
            <a:r>
              <a:rPr lang="en-US" baseline="0" dirty="0" smtClean="0"/>
              <a:t>.  </a:t>
            </a:r>
            <a:r>
              <a:rPr lang="en-US" baseline="0" dirty="0" smtClean="0"/>
              <a:t>This was formerly known as the </a:t>
            </a:r>
            <a:r>
              <a:rPr lang="en-US" baseline="0" dirty="0" err="1" smtClean="0"/>
              <a:t>LongListSelector</a:t>
            </a:r>
            <a:r>
              <a:rPr lang="en-US" baseline="0" dirty="0" smtClean="0"/>
              <a:t> in Silverlight.</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10</a:t>
            </a:fld>
            <a:endParaRPr lang="en-US"/>
          </a:p>
        </p:txBody>
      </p:sp>
    </p:spTree>
    <p:extLst>
      <p:ext uri="{BB962C8B-B14F-4D97-AF65-F5344CB8AC3E}">
        <p14:creationId xmlns:p14="http://schemas.microsoft.com/office/powerpoint/2010/main" val="310327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on Windows the </a:t>
            </a:r>
            <a:r>
              <a:rPr lang="en-US" dirty="0" err="1" smtClean="0"/>
              <a:t>DatePicker</a:t>
            </a:r>
            <a:r>
              <a:rPr lang="en-US" dirty="0" smtClean="0"/>
              <a:t> and </a:t>
            </a:r>
            <a:r>
              <a:rPr lang="en-US" dirty="0" err="1" smtClean="0"/>
              <a:t>TimePicker</a:t>
            </a:r>
            <a:r>
              <a:rPr lang="en-US" dirty="0" smtClean="0"/>
              <a:t> display inline in your page…</a:t>
            </a:r>
            <a:endParaRPr lang="en-US" dirty="0"/>
          </a:p>
        </p:txBody>
      </p:sp>
      <p:sp>
        <p:nvSpPr>
          <p:cNvPr id="4" name="Slide Number Placeholder 3"/>
          <p:cNvSpPr>
            <a:spLocks noGrp="1"/>
          </p:cNvSpPr>
          <p:nvPr>
            <p:ph type="sldNum" sz="quarter" idx="10"/>
          </p:nvPr>
        </p:nvSpPr>
        <p:spPr/>
        <p:txBody>
          <a:bodyPr/>
          <a:lstStyle/>
          <a:p>
            <a:fld id="{32884D71-5102-4EDB-A5D6-1FD96ADB2A76}" type="slidenum">
              <a:rPr lang="en-US" smtClean="0"/>
              <a:t>11</a:t>
            </a:fld>
            <a:endParaRPr lang="en-US"/>
          </a:p>
        </p:txBody>
      </p:sp>
    </p:spTree>
    <p:extLst>
      <p:ext uri="{BB962C8B-B14F-4D97-AF65-F5344CB8AC3E}">
        <p14:creationId xmlns:p14="http://schemas.microsoft.com/office/powerpoint/2010/main" val="335503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10/16/2014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10/16/2014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10/16/2014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it.ly/universalapptemplate" TargetMode="External"/><Relationship Id="rId2" Type="http://schemas.openxmlformats.org/officeDocument/2006/relationships/hyperlink" Target="http://bit.ly/wpdevarticles" TargetMode="External"/><Relationship Id="rId1" Type="http://schemas.openxmlformats.org/officeDocument/2006/relationships/slideLayout" Target="../slideLayouts/slideLayout2.xml"/><Relationship Id="rId6" Type="http://schemas.openxmlformats.org/officeDocument/2006/relationships/hyperlink" Target="mailto:greg@gregstoll.com" TargetMode="External"/><Relationship Id="rId5" Type="http://schemas.openxmlformats.org/officeDocument/2006/relationships/hyperlink" Target="http://bit.ly/wpdevemail" TargetMode="External"/><Relationship Id="rId4" Type="http://schemas.openxmlformats.org/officeDocument/2006/relationships/hyperlink" Target="http://bit.ly/universalappstal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Writing Universal Apps for Windows and Windows Phone</a:t>
            </a:r>
            <a:endParaRPr lang="en-US" sz="6000" b="1" dirty="0">
              <a:effectLst/>
            </a:endParaRPr>
          </a:p>
        </p:txBody>
      </p:sp>
      <p:sp>
        <p:nvSpPr>
          <p:cNvPr id="3" name="Subtitle 2"/>
          <p:cNvSpPr>
            <a:spLocks noGrp="1"/>
          </p:cNvSpPr>
          <p:nvPr>
            <p:ph type="subTitle" idx="1"/>
          </p:nvPr>
        </p:nvSpPr>
        <p:spPr/>
        <p:txBody>
          <a:bodyPr/>
          <a:lstStyle/>
          <a:p>
            <a:r>
              <a:rPr lang="en-US" spc="0" dirty="0" smtClean="0"/>
              <a:t>Greg </a:t>
            </a:r>
            <a:r>
              <a:rPr lang="en-US" spc="0" dirty="0" err="1" smtClean="0"/>
              <a:t>stoll</a:t>
            </a:r>
            <a:endParaRPr lang="en-US" spc="0" dirty="0" smtClean="0"/>
          </a:p>
          <a:p>
            <a:r>
              <a:rPr lang="en-US" spc="0" dirty="0" smtClean="0"/>
              <a:t>10/18/2014</a:t>
            </a:r>
            <a:endParaRPr lang="en-US" spc="0" dirty="0"/>
          </a:p>
        </p:txBody>
      </p:sp>
      <p:pic>
        <p:nvPicPr>
          <p:cNvPr id="2050" name="Picture 2" descr="http://res1.windows.microsoft.com/resbox/it/6.2/2013-win81ga/969e1160-e9a2-4757-9945-4b8840e1ecee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044" y="77002"/>
            <a:ext cx="5250203" cy="27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0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converged controls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phoneface_cont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090" y="1737360"/>
            <a:ext cx="2482346" cy="45799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neface_worda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976" y="1737360"/>
            <a:ext cx="2470445" cy="452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83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converged controls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set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771" y="1845734"/>
            <a:ext cx="3584849" cy="45049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tting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895" y="2565453"/>
            <a:ext cx="3828295" cy="295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42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converged controls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hoose_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707" y="1760916"/>
            <a:ext cx="2857500" cy="44862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oose_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260" y="1770441"/>
            <a:ext cx="28003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81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Apps – converged controls</a:t>
            </a:r>
          </a:p>
        </p:txBody>
      </p:sp>
      <p:sp>
        <p:nvSpPr>
          <p:cNvPr id="3" name="Content Placeholder 2"/>
          <p:cNvSpPr>
            <a:spLocks noGrp="1"/>
          </p:cNvSpPr>
          <p:nvPr>
            <p:ph idx="1"/>
          </p:nvPr>
        </p:nvSpPr>
        <p:spPr/>
        <p:txBody>
          <a:bodyPr>
            <a:normAutofit/>
          </a:bodyPr>
          <a:lstStyle/>
          <a:p>
            <a:pPr algn="ctr"/>
            <a:endParaRPr lang="en-US" sz="4800" dirty="0" smtClean="0"/>
          </a:p>
          <a:p>
            <a:pPr algn="ctr"/>
            <a:r>
              <a:rPr lang="en-US" sz="4800" dirty="0" smtClean="0"/>
              <a:t>XAML reuse!</a:t>
            </a:r>
            <a:endParaRPr lang="en-US" sz="4800" dirty="0"/>
          </a:p>
        </p:txBody>
      </p:sp>
    </p:spTree>
    <p:extLst>
      <p:ext uri="{BB962C8B-B14F-4D97-AF65-F5344CB8AC3E}">
        <p14:creationId xmlns:p14="http://schemas.microsoft.com/office/powerpoint/2010/main" val="296531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Apps – </a:t>
            </a:r>
            <a:r>
              <a:rPr lang="en-US" dirty="0" smtClean="0"/>
              <a:t>phone-specific controls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smtClean="0"/>
          </a:p>
        </p:txBody>
      </p:sp>
      <p:pic>
        <p:nvPicPr>
          <p:cNvPr id="2050" name="Picture 2" descr="http://i.msdn.microsoft.com/dynimg/IC5957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405" y="1845733"/>
            <a:ext cx="5330825" cy="461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28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s.msdn.com/cfs-file.ashx/__key/communityserver-blogs-components-weblogfiles/00-00-01-08-14-metablogapi/8836.clip_5F00_image0044_5F00_thumb_5F00_57C90A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81" y="1845734"/>
            <a:ext cx="8718114" cy="4488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Universal Apps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Tree>
    <p:extLst>
      <p:ext uri="{BB962C8B-B14F-4D97-AF65-F5344CB8AC3E}">
        <p14:creationId xmlns:p14="http://schemas.microsoft.com/office/powerpoint/2010/main" val="86280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rarcher.azurewebsites.net/Images/convergenceControl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26" y="1801703"/>
            <a:ext cx="8090704" cy="439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545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Visual Studio support</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rrent Plat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35" y="1737359"/>
            <a:ext cx="7184325" cy="2283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figuration for Windows Phone's Themes and Accent 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61" y="1737359"/>
            <a:ext cx="3376991" cy="426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01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32448" y="3137019"/>
            <a:ext cx="5861210" cy="1460719"/>
          </a:xfrm>
          <a:prstGeom prst="rect">
            <a:avLst/>
          </a:prstGeom>
        </p:spPr>
      </p:pic>
      <p:pic>
        <p:nvPicPr>
          <p:cNvPr id="6" name="Picture 5"/>
          <p:cNvPicPr>
            <a:picLocks noChangeAspect="1"/>
          </p:cNvPicPr>
          <p:nvPr/>
        </p:nvPicPr>
        <p:blipFill>
          <a:blip r:embed="rId4"/>
          <a:stretch>
            <a:fillRect/>
          </a:stretch>
        </p:blipFill>
        <p:spPr>
          <a:xfrm>
            <a:off x="533608" y="1853900"/>
            <a:ext cx="5298839" cy="4015194"/>
          </a:xfrm>
          <a:prstGeom prst="rect">
            <a:avLst/>
          </a:prstGeom>
        </p:spPr>
      </p:pic>
      <p:sp>
        <p:nvSpPr>
          <p:cNvPr id="2" name="Title 1"/>
          <p:cNvSpPr>
            <a:spLocks noGrp="1"/>
          </p:cNvSpPr>
          <p:nvPr>
            <p:ph type="title"/>
          </p:nvPr>
        </p:nvSpPr>
        <p:spPr/>
        <p:txBody>
          <a:bodyPr/>
          <a:lstStyle/>
          <a:p>
            <a:r>
              <a:rPr lang="en-US" dirty="0" smtClean="0"/>
              <a:t>Universal Apps – Store presence</a:t>
            </a:r>
            <a:endParaRPr lang="en-US" dirty="0"/>
          </a:p>
        </p:txBody>
      </p:sp>
    </p:spTree>
    <p:extLst>
      <p:ext uri="{BB962C8B-B14F-4D97-AF65-F5344CB8AC3E}">
        <p14:creationId xmlns:p14="http://schemas.microsoft.com/office/powerpoint/2010/main" val="425717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demo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4032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157" y="2216841"/>
            <a:ext cx="2032223" cy="20254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232" y="2219650"/>
            <a:ext cx="3950510" cy="8767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726" y="5359566"/>
            <a:ext cx="2049780" cy="9601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6925" y="3250834"/>
            <a:ext cx="3364442" cy="1335861"/>
          </a:xfrm>
          <a:prstGeom prst="rect">
            <a:avLst/>
          </a:prstGeom>
        </p:spPr>
      </p:pic>
      <p:sp>
        <p:nvSpPr>
          <p:cNvPr id="10" name="TextBox 9"/>
          <p:cNvSpPr txBox="1"/>
          <p:nvPr/>
        </p:nvSpPr>
        <p:spPr>
          <a:xfrm>
            <a:off x="1787770" y="316525"/>
            <a:ext cx="2523392" cy="1754327"/>
          </a:xfrm>
          <a:prstGeom prst="rect">
            <a:avLst/>
          </a:prstGeom>
          <a:noFill/>
        </p:spPr>
        <p:txBody>
          <a:bodyPr wrap="square" rtlCol="0">
            <a:spAutoFit/>
          </a:bodyPr>
          <a:lstStyle/>
          <a:p>
            <a:r>
              <a:rPr lang="en-US" sz="3600" dirty="0"/>
              <a:t>Thank you to our sponsors…</a:t>
            </a:r>
            <a:endParaRPr lang="en-US" sz="3600" dirty="0"/>
          </a:p>
        </p:txBody>
      </p:sp>
      <p:sp>
        <p:nvSpPr>
          <p:cNvPr id="11" name="TextBox 10"/>
          <p:cNvSpPr txBox="1"/>
          <p:nvPr/>
        </p:nvSpPr>
        <p:spPr>
          <a:xfrm>
            <a:off x="1764023" y="2748118"/>
            <a:ext cx="2088453" cy="769441"/>
          </a:xfrm>
          <a:prstGeom prst="rect">
            <a:avLst/>
          </a:prstGeom>
          <a:noFill/>
        </p:spPr>
        <p:txBody>
          <a:bodyPr wrap="square" rtlCol="0">
            <a:spAutoFit/>
          </a:bodyPr>
          <a:lstStyle/>
          <a:p>
            <a:r>
              <a:rPr lang="en-US" sz="4400" b="1" dirty="0">
                <a:solidFill>
                  <a:schemeClr val="accent4">
                    <a:lumMod val="60000"/>
                    <a:lumOff val="40000"/>
                  </a:schemeClr>
                </a:solidFill>
              </a:rPr>
              <a:t>GOLD</a:t>
            </a:r>
            <a:endParaRPr lang="en-US" sz="4400" b="1" dirty="0">
              <a:solidFill>
                <a:schemeClr val="accent4">
                  <a:lumMod val="60000"/>
                  <a:lumOff val="40000"/>
                </a:schemeClr>
              </a:solidFill>
            </a:endParaRPr>
          </a:p>
        </p:txBody>
      </p:sp>
      <p:sp>
        <p:nvSpPr>
          <p:cNvPr id="12" name="TextBox 11"/>
          <p:cNvSpPr txBox="1"/>
          <p:nvPr/>
        </p:nvSpPr>
        <p:spPr>
          <a:xfrm>
            <a:off x="1764022" y="5526547"/>
            <a:ext cx="1887914" cy="769441"/>
          </a:xfrm>
          <a:prstGeom prst="rect">
            <a:avLst/>
          </a:prstGeom>
          <a:noFill/>
        </p:spPr>
        <p:txBody>
          <a:bodyPr wrap="square" rtlCol="0">
            <a:spAutoFit/>
          </a:bodyPr>
          <a:lstStyle/>
          <a:p>
            <a:r>
              <a:rPr lang="en-US" sz="4400" b="1" dirty="0">
                <a:solidFill>
                  <a:schemeClr val="accent4">
                    <a:lumMod val="50000"/>
                  </a:schemeClr>
                </a:solidFill>
              </a:rPr>
              <a:t>Bronze</a:t>
            </a:r>
            <a:endParaRPr lang="en-US" sz="4400" b="1" dirty="0">
              <a:solidFill>
                <a:schemeClr val="accent4">
                  <a:lumMod val="50000"/>
                </a:schemeClr>
              </a:solidFill>
            </a:endParaRPr>
          </a:p>
        </p:txBody>
      </p:sp>
      <p:sp>
        <p:nvSpPr>
          <p:cNvPr id="13" name="TextBox 12"/>
          <p:cNvSpPr txBox="1"/>
          <p:nvPr/>
        </p:nvSpPr>
        <p:spPr>
          <a:xfrm>
            <a:off x="6358758" y="5314887"/>
            <a:ext cx="2206373" cy="954107"/>
          </a:xfrm>
          <a:prstGeom prst="rect">
            <a:avLst/>
          </a:prstGeom>
          <a:noFill/>
        </p:spPr>
        <p:txBody>
          <a:bodyPr wrap="square" rtlCol="0">
            <a:spAutoFit/>
          </a:bodyPr>
          <a:lstStyle/>
          <a:p>
            <a:r>
              <a:rPr lang="en-US" sz="2800" b="1" dirty="0"/>
              <a:t>Happy Hour sponsor</a:t>
            </a:r>
          </a:p>
        </p:txBody>
      </p:sp>
      <p:sp>
        <p:nvSpPr>
          <p:cNvPr id="15" name="Rectangle 14"/>
          <p:cNvSpPr/>
          <p:nvPr/>
        </p:nvSpPr>
        <p:spPr>
          <a:xfrm>
            <a:off x="8435399" y="5521096"/>
            <a:ext cx="2138385" cy="674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6509" y="5721127"/>
            <a:ext cx="1888236" cy="27724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7136" y="284089"/>
            <a:ext cx="750094" cy="1000125"/>
          </a:xfrm>
          <a:prstGeom prst="rect">
            <a:avLst/>
          </a:prstGeom>
        </p:spPr>
      </p:pic>
      <p:sp>
        <p:nvSpPr>
          <p:cNvPr id="18" name="TextBox 17"/>
          <p:cNvSpPr txBox="1"/>
          <p:nvPr/>
        </p:nvSpPr>
        <p:spPr>
          <a:xfrm>
            <a:off x="7945381" y="204420"/>
            <a:ext cx="2347546" cy="1200328"/>
          </a:xfrm>
          <a:prstGeom prst="rect">
            <a:avLst/>
          </a:prstGeom>
          <a:noFill/>
        </p:spPr>
        <p:txBody>
          <a:bodyPr wrap="square" rtlCol="0">
            <a:spAutoFit/>
          </a:bodyPr>
          <a:lstStyle/>
          <a:p>
            <a:r>
              <a:rPr lang="en-US" sz="2400" b="1" dirty="0"/>
              <a:t>Austin </a:t>
            </a:r>
            <a:r>
              <a:rPr lang="en-US" sz="2400" b="1" dirty="0" err="1"/>
              <a:t>.Net</a:t>
            </a:r>
            <a:r>
              <a:rPr lang="en-US" sz="2400" b="1" dirty="0"/>
              <a:t> User Group</a:t>
            </a:r>
          </a:p>
          <a:p>
            <a:r>
              <a:rPr lang="en-US" sz="2400" b="1" dirty="0" err="1"/>
              <a:t>Codecamp</a:t>
            </a:r>
            <a:r>
              <a:rPr lang="en-US" sz="2400" b="1" dirty="0"/>
              <a:t> 2014</a:t>
            </a:r>
            <a:endParaRPr lang="en-US" sz="2400" b="1" dirty="0"/>
          </a:p>
        </p:txBody>
      </p:sp>
    </p:spTree>
    <p:extLst>
      <p:ext uri="{BB962C8B-B14F-4D97-AF65-F5344CB8AC3E}">
        <p14:creationId xmlns:p14="http://schemas.microsoft.com/office/powerpoint/2010/main" val="150221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are the future!</a:t>
            </a:r>
            <a:endParaRPr lang="en-US" dirty="0"/>
          </a:p>
        </p:txBody>
      </p:sp>
      <p:pic>
        <p:nvPicPr>
          <p:cNvPr id="4" name="Content Placeholder 3"/>
          <p:cNvPicPr>
            <a:picLocks noGrp="1" noChangeAspect="1"/>
          </p:cNvPicPr>
          <p:nvPr>
            <p:ph idx="1"/>
          </p:nvPr>
        </p:nvPicPr>
        <p:blipFill>
          <a:blip r:embed="rId3"/>
          <a:stretch>
            <a:fillRect/>
          </a:stretch>
        </p:blipFill>
        <p:spPr>
          <a:xfrm>
            <a:off x="1096963" y="1982181"/>
            <a:ext cx="10058400" cy="3750889"/>
          </a:xfrm>
          <a:prstGeom prst="rect">
            <a:avLst/>
          </a:prstGeom>
        </p:spPr>
      </p:pic>
    </p:spTree>
    <p:extLst>
      <p:ext uri="{BB962C8B-B14F-4D97-AF65-F5344CB8AC3E}">
        <p14:creationId xmlns:p14="http://schemas.microsoft.com/office/powerpoint/2010/main" val="2177013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caveats</a:t>
            </a:r>
            <a:endParaRPr lang="en-US" dirty="0"/>
          </a:p>
        </p:txBody>
      </p:sp>
      <p:pic>
        <p:nvPicPr>
          <p:cNvPr id="4" name="Picture 3"/>
          <p:cNvPicPr>
            <a:picLocks noChangeAspect="1"/>
          </p:cNvPicPr>
          <p:nvPr/>
        </p:nvPicPr>
        <p:blipFill>
          <a:blip r:embed="rId3"/>
          <a:stretch>
            <a:fillRect/>
          </a:stretch>
        </p:blipFill>
        <p:spPr>
          <a:xfrm>
            <a:off x="3954141" y="1737359"/>
            <a:ext cx="4217586" cy="4506735"/>
          </a:xfrm>
          <a:prstGeom prst="rect">
            <a:avLst/>
          </a:prstGeom>
        </p:spPr>
      </p:pic>
    </p:spTree>
    <p:extLst>
      <p:ext uri="{BB962C8B-B14F-4D97-AF65-F5344CB8AC3E}">
        <p14:creationId xmlns:p14="http://schemas.microsoft.com/office/powerpoint/2010/main" val="1836470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caveats</a:t>
            </a:r>
            <a:endParaRPr lang="en-US" dirty="0"/>
          </a:p>
        </p:txBody>
      </p:sp>
      <p:sp>
        <p:nvSpPr>
          <p:cNvPr id="3" name="Content Placeholder 2"/>
          <p:cNvSpPr>
            <a:spLocks noGrp="1"/>
          </p:cNvSpPr>
          <p:nvPr>
            <p:ph idx="1"/>
          </p:nvPr>
        </p:nvSpPr>
        <p:spPr/>
        <p:txBody>
          <a:bodyPr>
            <a:normAutofit/>
          </a:bodyPr>
          <a:lstStyle/>
          <a:p>
            <a:r>
              <a:rPr lang="en-US" sz="4400" dirty="0" smtClean="0"/>
              <a:t>So many icons!</a:t>
            </a:r>
            <a:endParaRPr lang="en-US" sz="4400" dirty="0"/>
          </a:p>
        </p:txBody>
      </p:sp>
      <p:pic>
        <p:nvPicPr>
          <p:cNvPr id="4" name="Picture 3"/>
          <p:cNvPicPr>
            <a:picLocks noChangeAspect="1"/>
          </p:cNvPicPr>
          <p:nvPr/>
        </p:nvPicPr>
        <p:blipFill>
          <a:blip r:embed="rId3"/>
          <a:stretch>
            <a:fillRect/>
          </a:stretch>
        </p:blipFill>
        <p:spPr>
          <a:xfrm>
            <a:off x="2606239" y="2474540"/>
            <a:ext cx="7040482" cy="3668362"/>
          </a:xfrm>
          <a:prstGeom prst="rect">
            <a:avLst/>
          </a:prstGeom>
        </p:spPr>
      </p:pic>
    </p:spTree>
    <p:extLst>
      <p:ext uri="{BB962C8B-B14F-4D97-AF65-F5344CB8AC3E}">
        <p14:creationId xmlns:p14="http://schemas.microsoft.com/office/powerpoint/2010/main" val="3364118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5504" y="1757910"/>
            <a:ext cx="4505023" cy="4574464"/>
          </a:xfrm>
          <a:prstGeom prst="rect">
            <a:avLst/>
          </a:prstGeom>
        </p:spPr>
      </p:pic>
      <p:sp>
        <p:nvSpPr>
          <p:cNvPr id="2" name="Title 1"/>
          <p:cNvSpPr>
            <a:spLocks noGrp="1"/>
          </p:cNvSpPr>
          <p:nvPr>
            <p:ph type="title"/>
          </p:nvPr>
        </p:nvSpPr>
        <p:spPr/>
        <p:txBody>
          <a:bodyPr/>
          <a:lstStyle/>
          <a:p>
            <a:r>
              <a:rPr lang="en-US" dirty="0" smtClean="0"/>
              <a:t>Universal Apps - caveats</a:t>
            </a:r>
            <a:endParaRPr lang="en-US" dirty="0"/>
          </a:p>
        </p:txBody>
      </p:sp>
      <p:pic>
        <p:nvPicPr>
          <p:cNvPr id="5" name="Picture 4"/>
          <p:cNvPicPr>
            <a:picLocks noChangeAspect="1"/>
          </p:cNvPicPr>
          <p:nvPr/>
        </p:nvPicPr>
        <p:blipFill>
          <a:blip r:embed="rId4"/>
          <a:stretch>
            <a:fillRect/>
          </a:stretch>
        </p:blipFill>
        <p:spPr>
          <a:xfrm>
            <a:off x="6310536" y="2594475"/>
            <a:ext cx="3873075" cy="3737899"/>
          </a:xfrm>
          <a:prstGeom prst="rect">
            <a:avLst/>
          </a:prstGeom>
        </p:spPr>
      </p:pic>
    </p:spTree>
    <p:extLst>
      <p:ext uri="{BB962C8B-B14F-4D97-AF65-F5344CB8AC3E}">
        <p14:creationId xmlns:p14="http://schemas.microsoft.com/office/powerpoint/2010/main" val="2078915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caveats</a:t>
            </a:r>
            <a:endParaRPr lang="en-US" dirty="0"/>
          </a:p>
        </p:txBody>
      </p:sp>
      <p:sp>
        <p:nvSpPr>
          <p:cNvPr id="3" name="Content Placeholder 2"/>
          <p:cNvSpPr>
            <a:spLocks noGrp="1"/>
          </p:cNvSpPr>
          <p:nvPr>
            <p:ph idx="1"/>
          </p:nvPr>
        </p:nvSpPr>
        <p:spPr/>
        <p:txBody>
          <a:bodyPr>
            <a:normAutofit/>
          </a:bodyPr>
          <a:lstStyle/>
          <a:p>
            <a:r>
              <a:rPr lang="en-US" sz="4400" dirty="0" smtClean="0"/>
              <a:t>WP 8.0 Silverlight -&gt; 8.1 </a:t>
            </a:r>
            <a:r>
              <a:rPr lang="en-US" sz="4400" dirty="0" err="1" smtClean="0"/>
              <a:t>WinRT</a:t>
            </a:r>
            <a:r>
              <a:rPr lang="en-US" sz="4400" dirty="0" smtClean="0"/>
              <a:t> transition is tough</a:t>
            </a:r>
            <a:endParaRPr lang="en-US" sz="4400" dirty="0"/>
          </a:p>
        </p:txBody>
      </p:sp>
      <p:pic>
        <p:nvPicPr>
          <p:cNvPr id="4" name="Picture 3"/>
          <p:cNvPicPr>
            <a:picLocks noChangeAspect="1"/>
          </p:cNvPicPr>
          <p:nvPr/>
        </p:nvPicPr>
        <p:blipFill>
          <a:blip r:embed="rId3"/>
          <a:stretch>
            <a:fillRect/>
          </a:stretch>
        </p:blipFill>
        <p:spPr>
          <a:xfrm>
            <a:off x="1678328" y="3149960"/>
            <a:ext cx="9705039" cy="3019346"/>
          </a:xfrm>
          <a:prstGeom prst="rect">
            <a:avLst/>
          </a:prstGeom>
        </p:spPr>
      </p:pic>
    </p:spTree>
    <p:extLst>
      <p:ext uri="{BB962C8B-B14F-4D97-AF65-F5344CB8AC3E}">
        <p14:creationId xmlns:p14="http://schemas.microsoft.com/office/powerpoint/2010/main" val="1315184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2480" y="2257064"/>
            <a:ext cx="5998001" cy="4015516"/>
          </a:xfrm>
          <a:prstGeom prst="rect">
            <a:avLst/>
          </a:prstGeom>
        </p:spPr>
      </p:pic>
      <p:sp>
        <p:nvSpPr>
          <p:cNvPr id="2" name="Title 1"/>
          <p:cNvSpPr>
            <a:spLocks noGrp="1"/>
          </p:cNvSpPr>
          <p:nvPr>
            <p:ph type="title"/>
          </p:nvPr>
        </p:nvSpPr>
        <p:spPr/>
        <p:txBody>
          <a:bodyPr/>
          <a:lstStyle/>
          <a:p>
            <a:r>
              <a:rPr lang="en-US" dirty="0" smtClean="0"/>
              <a:t>Universal Apps - caveats</a:t>
            </a:r>
            <a:endParaRPr lang="en-US" dirty="0"/>
          </a:p>
        </p:txBody>
      </p:sp>
      <p:sp>
        <p:nvSpPr>
          <p:cNvPr id="3" name="Content Placeholder 2"/>
          <p:cNvSpPr>
            <a:spLocks noGrp="1"/>
          </p:cNvSpPr>
          <p:nvPr>
            <p:ph idx="1"/>
          </p:nvPr>
        </p:nvSpPr>
        <p:spPr/>
        <p:txBody>
          <a:bodyPr>
            <a:normAutofit/>
          </a:bodyPr>
          <a:lstStyle/>
          <a:p>
            <a:r>
              <a:rPr lang="en-US" sz="4400" dirty="0" err="1" smtClean="0"/>
              <a:t>WinRT</a:t>
            </a:r>
            <a:r>
              <a:rPr lang="en-US" sz="4400" dirty="0" smtClean="0"/>
              <a:t> missing APIs</a:t>
            </a:r>
            <a:endParaRPr lang="en-US" sz="4400" dirty="0"/>
          </a:p>
        </p:txBody>
      </p:sp>
    </p:spTree>
    <p:extLst>
      <p:ext uri="{BB962C8B-B14F-4D97-AF65-F5344CB8AC3E}">
        <p14:creationId xmlns:p14="http://schemas.microsoft.com/office/powerpoint/2010/main" val="3870513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caveats</a:t>
            </a:r>
            <a:endParaRPr lang="en-US" dirty="0"/>
          </a:p>
        </p:txBody>
      </p:sp>
      <p:sp>
        <p:nvSpPr>
          <p:cNvPr id="3" name="Content Placeholder 2"/>
          <p:cNvSpPr>
            <a:spLocks noGrp="1"/>
          </p:cNvSpPr>
          <p:nvPr>
            <p:ph idx="1"/>
          </p:nvPr>
        </p:nvSpPr>
        <p:spPr/>
        <p:txBody>
          <a:bodyPr>
            <a:normAutofit/>
          </a:bodyPr>
          <a:lstStyle/>
          <a:p>
            <a:r>
              <a:rPr lang="en-US" sz="4400" dirty="0" smtClean="0"/>
              <a:t>Sharing XAML is hard!</a:t>
            </a:r>
            <a:endParaRPr lang="en-US" sz="4400" dirty="0"/>
          </a:p>
        </p:txBody>
      </p:sp>
    </p:spTree>
    <p:extLst>
      <p:ext uri="{BB962C8B-B14F-4D97-AF65-F5344CB8AC3E}">
        <p14:creationId xmlns:p14="http://schemas.microsoft.com/office/powerpoint/2010/main" val="3299821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097280" y="1845733"/>
            <a:ext cx="10058400" cy="3721689"/>
          </a:xfrm>
        </p:spPr>
        <p:txBody>
          <a:bodyPr>
            <a:normAutofit/>
          </a:bodyPr>
          <a:lstStyle/>
          <a:p>
            <a:r>
              <a:rPr lang="en-US" sz="3200" dirty="0" smtClean="0"/>
              <a:t>My developer articles: </a:t>
            </a:r>
            <a:r>
              <a:rPr lang="en-US" sz="3200" dirty="0" smtClean="0">
                <a:hlinkClick r:id="rId2"/>
              </a:rPr>
              <a:t>http://bit.ly/wpdevarticles</a:t>
            </a:r>
            <a:endParaRPr lang="en-US" sz="3200" dirty="0" smtClean="0"/>
          </a:p>
          <a:p>
            <a:r>
              <a:rPr lang="en-US" sz="3200" dirty="0" smtClean="0"/>
              <a:t>Universal app template: </a:t>
            </a:r>
            <a:r>
              <a:rPr lang="en-US" sz="3200" dirty="0" smtClean="0">
                <a:hlinkClick r:id="rId3"/>
              </a:rPr>
              <a:t>http://bit.ly/universalapptemplate</a:t>
            </a:r>
            <a:endParaRPr lang="en-US" sz="3200" dirty="0" smtClean="0"/>
          </a:p>
          <a:p>
            <a:r>
              <a:rPr lang="en-US" sz="3200" dirty="0" smtClean="0"/>
              <a:t>These slides</a:t>
            </a:r>
            <a:r>
              <a:rPr lang="en-US" sz="3200" dirty="0" smtClean="0"/>
              <a:t>: </a:t>
            </a:r>
            <a:r>
              <a:rPr lang="en-US" sz="3200" dirty="0" smtClean="0">
                <a:hlinkClick r:id="rId4"/>
              </a:rPr>
              <a:t>http://bit.ly/universalappstalk</a:t>
            </a:r>
            <a:endParaRPr lang="en-US" sz="3200" dirty="0" smtClean="0"/>
          </a:p>
          <a:p>
            <a:r>
              <a:rPr lang="en-US" sz="3200" dirty="0" smtClean="0"/>
              <a:t>Win/WP email list: </a:t>
            </a:r>
            <a:r>
              <a:rPr lang="en-US" sz="3200" dirty="0" smtClean="0">
                <a:hlinkClick r:id="rId5"/>
              </a:rPr>
              <a:t>http://bit.ly/wpdevemail</a:t>
            </a:r>
            <a:endParaRPr lang="en-US" sz="3200" dirty="0" smtClean="0"/>
          </a:p>
          <a:p>
            <a:r>
              <a:rPr lang="en-US" sz="3200" b="1" dirty="0" smtClean="0">
                <a:hlinkClick r:id="rId6"/>
              </a:rPr>
              <a:t>greg@gregstoll.com</a:t>
            </a:r>
            <a:endParaRPr lang="en-US" sz="3200" b="1" dirty="0" smtClean="0"/>
          </a:p>
          <a:p>
            <a:r>
              <a:rPr lang="en-US" sz="3200" b="1" dirty="0" smtClean="0"/>
              <a:t>@gregstoll</a:t>
            </a:r>
            <a:endParaRPr lang="en-US" sz="3200" b="1" dirty="0"/>
          </a:p>
        </p:txBody>
      </p:sp>
      <p:sp>
        <p:nvSpPr>
          <p:cNvPr id="4" name="TextBox 3"/>
          <p:cNvSpPr txBox="1"/>
          <p:nvPr/>
        </p:nvSpPr>
        <p:spPr>
          <a:xfrm>
            <a:off x="1203767" y="5301205"/>
            <a:ext cx="9951913" cy="1200329"/>
          </a:xfrm>
          <a:prstGeom prst="rect">
            <a:avLst/>
          </a:prstGeom>
          <a:noFill/>
        </p:spPr>
        <p:txBody>
          <a:bodyPr wrap="square" rtlCol="0">
            <a:spAutoFit/>
          </a:bodyPr>
          <a:lstStyle/>
          <a:p>
            <a:pPr algn="ctr"/>
            <a:r>
              <a:rPr lang="en-US" sz="7200" dirty="0" smtClean="0"/>
              <a:t>Thanks!</a:t>
            </a:r>
            <a:endParaRPr lang="en-US" sz="7200" dirty="0"/>
          </a:p>
        </p:txBody>
      </p:sp>
    </p:spTree>
    <p:extLst>
      <p:ext uri="{BB962C8B-B14F-4D97-AF65-F5344CB8AC3E}">
        <p14:creationId xmlns:p14="http://schemas.microsoft.com/office/powerpoint/2010/main" val="336448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normAutofit/>
          </a:bodyPr>
          <a:lstStyle/>
          <a:p>
            <a:r>
              <a:rPr lang="en-US" sz="3200" dirty="0" smtClean="0"/>
              <a:t>I’m the former Nokia Developer Ambassador for Windows Phone.  I’ve been writing Windows and Windows Phone apps for 3 years – find them under publisher name </a:t>
            </a:r>
            <a:r>
              <a:rPr lang="en-US" sz="3200" b="1" dirty="0" smtClean="0"/>
              <a:t>gregstoll.com</a:t>
            </a:r>
            <a:r>
              <a:rPr lang="en-US" sz="3200" dirty="0" smtClean="0"/>
              <a:t>.</a:t>
            </a:r>
            <a:endParaRPr lang="en-US" sz="3200" dirty="0"/>
          </a:p>
        </p:txBody>
      </p:sp>
    </p:spTree>
    <p:extLst>
      <p:ext uri="{BB962C8B-B14F-4D97-AF65-F5344CB8AC3E}">
        <p14:creationId xmlns:p14="http://schemas.microsoft.com/office/powerpoint/2010/main" val="182363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Class Libraries</a:t>
            </a:r>
            <a:endParaRPr lang="en-US" dirty="0"/>
          </a:p>
        </p:txBody>
      </p:sp>
      <p:pic>
        <p:nvPicPr>
          <p:cNvPr id="1026" name="Picture 2" descr="Change target frameworks dialog for VS20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13735" y="1799224"/>
            <a:ext cx="4620126" cy="450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2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a:t>
            </a:r>
            <a:endParaRPr lang="en-US" dirty="0"/>
          </a:p>
        </p:txBody>
      </p:sp>
      <p:pic>
        <p:nvPicPr>
          <p:cNvPr id="3074" name="Picture 2" descr="Converged project in Solution Explor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1737360"/>
            <a:ext cx="2994616" cy="4573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versal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572" y="2417129"/>
            <a:ext cx="7417008" cy="320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46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conditional compilation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20487" y="1737360"/>
            <a:ext cx="10611985" cy="2976787"/>
          </a:xfrm>
          <a:prstGeom prst="rect">
            <a:avLst/>
          </a:prstGeom>
        </p:spPr>
      </p:pic>
    </p:spTree>
    <p:extLst>
      <p:ext uri="{BB962C8B-B14F-4D97-AF65-F5344CB8AC3E}">
        <p14:creationId xmlns:p14="http://schemas.microsoft.com/office/powerpoint/2010/main" val="283834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Apps – new languages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XAML/C#/VB/C++</a:t>
            </a:r>
          </a:p>
          <a:p>
            <a:pPr>
              <a:buFont typeface="Arial" panose="020B0604020202020204" pitchFamily="34" charset="0"/>
              <a:buChar char="•"/>
            </a:pPr>
            <a:r>
              <a:rPr lang="en-US" sz="3600" dirty="0" smtClean="0"/>
              <a:t>HTML/JS</a:t>
            </a:r>
            <a:endParaRPr lang="en-US" sz="3600" dirty="0"/>
          </a:p>
        </p:txBody>
      </p:sp>
      <p:pic>
        <p:nvPicPr>
          <p:cNvPr id="5" name="Picture 2" descr="Universal App Project Tem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974" y="1863059"/>
            <a:ext cx="7448818" cy="386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3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converged controls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49339" y="1803255"/>
            <a:ext cx="7631763" cy="4406683"/>
          </a:xfrm>
          <a:prstGeom prst="rect">
            <a:avLst/>
          </a:prstGeom>
        </p:spPr>
      </p:pic>
      <p:pic>
        <p:nvPicPr>
          <p:cNvPr id="5" name="Picture 4"/>
          <p:cNvPicPr>
            <a:picLocks noChangeAspect="1"/>
          </p:cNvPicPr>
          <p:nvPr/>
        </p:nvPicPr>
        <p:blipFill>
          <a:blip r:embed="rId4"/>
          <a:stretch>
            <a:fillRect/>
          </a:stretch>
        </p:blipFill>
        <p:spPr>
          <a:xfrm>
            <a:off x="8893480" y="1737360"/>
            <a:ext cx="2580622" cy="4588578"/>
          </a:xfrm>
          <a:prstGeom prst="rect">
            <a:avLst/>
          </a:prstGeom>
        </p:spPr>
      </p:pic>
    </p:spTree>
    <p:extLst>
      <p:ext uri="{BB962C8B-B14F-4D97-AF65-F5344CB8AC3E}">
        <p14:creationId xmlns:p14="http://schemas.microsoft.com/office/powerpoint/2010/main" val="193986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 converged controls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players_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 y="1896005"/>
            <a:ext cx="5715000" cy="3476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yers_groups_z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80" y="1896005"/>
            <a:ext cx="57150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12297</TotalTime>
  <Words>2825</Words>
  <Application>Microsoft Office PowerPoint</Application>
  <PresentationFormat>Widescreen</PresentationFormat>
  <Paragraphs>146</Paragraphs>
  <Slides>27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Retrospect</vt:lpstr>
      <vt:lpstr>Writing Universal Apps for Windows and Windows Phone</vt:lpstr>
      <vt:lpstr>PowerPoint Presentation</vt:lpstr>
      <vt:lpstr>About me</vt:lpstr>
      <vt:lpstr>Portable Class Libraries</vt:lpstr>
      <vt:lpstr>Universal Apps</vt:lpstr>
      <vt:lpstr>Universal Apps – conditional compilation</vt:lpstr>
      <vt:lpstr>Universal Apps – new languages</vt:lpstr>
      <vt:lpstr>Universal Apps – converged controls</vt:lpstr>
      <vt:lpstr>Universal Apps – converged controls</vt:lpstr>
      <vt:lpstr>Universal Apps – converged controls</vt:lpstr>
      <vt:lpstr>Universal Apps – converged controls</vt:lpstr>
      <vt:lpstr>Universal Apps – converged controls</vt:lpstr>
      <vt:lpstr>Universal Apps – converged controls</vt:lpstr>
      <vt:lpstr>Universal Apps – phone-specific controls</vt:lpstr>
      <vt:lpstr>Universal Apps</vt:lpstr>
      <vt:lpstr>Universal Apps</vt:lpstr>
      <vt:lpstr>Universal Apps – Visual Studio support</vt:lpstr>
      <vt:lpstr>Universal Apps – Store presence</vt:lpstr>
      <vt:lpstr>Universal Apps - demo</vt:lpstr>
      <vt:lpstr>Universal Apps are the future!</vt:lpstr>
      <vt:lpstr>Universal Apps - caveats</vt:lpstr>
      <vt:lpstr>Universal Apps - caveats</vt:lpstr>
      <vt:lpstr>Universal Apps - caveats</vt:lpstr>
      <vt:lpstr>Universal Apps - caveats</vt:lpstr>
      <vt:lpstr>Universal Apps - caveats</vt:lpstr>
      <vt:lpstr>Universal Apps - caveats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Universal Apps for Windows and Windows Phone</dc:title>
  <dc:creator>Greg Stoll</dc:creator>
  <cp:lastModifiedBy>Greg Stoll</cp:lastModifiedBy>
  <cp:revision>108</cp:revision>
  <dcterms:created xsi:type="dcterms:W3CDTF">2014-10-06T01:59:44Z</dcterms:created>
  <dcterms:modified xsi:type="dcterms:W3CDTF">2014-10-18T12:21:42Z</dcterms:modified>
</cp:coreProperties>
</file>